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60" r:id="rId6"/>
    <p:sldId id="269" r:id="rId7"/>
    <p:sldId id="262" r:id="rId8"/>
    <p:sldId id="263" r:id="rId9"/>
    <p:sldId id="264" r:id="rId10"/>
    <p:sldId id="271" r:id="rId11"/>
    <p:sldId id="272" r:id="rId12"/>
    <p:sldId id="273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6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19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EB005-4E05-49CC-A632-2DA545FB2DE1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13C9B-9826-4D0B-BAB0-F210F63C25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TEAM MEMBERS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  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Dharani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Anthireddy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Kiran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Nelluru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Profi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15" y="2464906"/>
            <a:ext cx="2880000" cy="2880000"/>
          </a:xfrm>
          <a:prstGeom prst="ellipse">
            <a:avLst/>
          </a:prstGeom>
        </p:spPr>
      </p:pic>
      <p:pic>
        <p:nvPicPr>
          <p:cNvPr id="9" name="Picture 8" descr="kiran.jpg"/>
          <p:cNvPicPr>
            <a:picLocks noChangeAspect="1"/>
          </p:cNvPicPr>
          <p:nvPr/>
        </p:nvPicPr>
        <p:blipFill>
          <a:blip r:embed="rId5"/>
          <a:srcRect b="18164"/>
          <a:stretch>
            <a:fillRect/>
          </a:stretch>
        </p:blipFill>
        <p:spPr>
          <a:xfrm>
            <a:off x="4648200" y="2464905"/>
            <a:ext cx="2816087" cy="2880000"/>
          </a:xfrm>
          <a:prstGeom prst="flowChartConnector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5148E1E-3D67-2701-CE52-E689FEF50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77"/>
    </mc:Choice>
    <mc:Fallback xmlns="">
      <p:transition spd="slow" advTm="1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93747" y="1725751"/>
            <a:ext cx="8593053" cy="399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D4512C6-B12A-2A8C-E8F2-C46EBD0EB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9"/>
    </mc:Choice>
    <mc:Fallback xmlns="">
      <p:transition spd="slow" advTm="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98138"/>
            <a:ext cx="9144000" cy="3405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971AD1-0CFF-63F4-80CD-F61E81839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4637"/>
            <a:ext cx="9144000" cy="35722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1619E70-6483-71F3-8D71-85DF99914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5"/>
    </mc:Choice>
    <mc:Fallback xmlns="">
      <p:transition spd="slow" advTm="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Built a Loan Risk Assessment system using RAG with German Credit case summaries stored in FAISS.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FLAN-T5-Base, LaMini-Flan-T5-248M, and Falcon-RW-1B.Compared models based on accuracy (keyword matching) and response time.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LaMini and Flan balanced accuracy and speed effectively.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RAG improved loan evaluation with smarter, context-aware answers using real case history.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83ED059-84F5-C911-8403-791EFF75F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88"/>
    </mc:Choice>
    <mc:Fallback xmlns="">
      <p:transition spd="slow" advTm="35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175" y="2172804"/>
            <a:ext cx="353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>
              <a:latin typeface="Alexandria" charset="-78"/>
              <a:cs typeface="Alexandria" charset="-78"/>
            </a:endParaRPr>
          </a:p>
          <a:p>
            <a:r>
              <a:rPr lang="en-US" sz="4400" dirty="0">
                <a:latin typeface="Alexandria" charset="-78"/>
                <a:cs typeface="Alexandria" charset="-78"/>
              </a:rPr>
              <a:t>THANK YOU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99EE3D1-4375-7F72-83FB-7F6CE565E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7"/>
    </mc:Choice>
    <mc:Fallback xmlns="">
      <p:transition spd="slow" advTm="2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Arial" pitchFamily="34" charset="0"/>
                <a:cs typeface="Arial" pitchFamily="34" charset="0"/>
              </a:rPr>
              <a:t>Project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sz="3600" b="1">
                <a:latin typeface="Arial" pitchFamily="34" charset="0"/>
                <a:cs typeface="Arial" pitchFamily="34" charset="0"/>
              </a:rPr>
              <a:t>Loan Risk Assessment using RAG</a:t>
            </a:r>
          </a:p>
          <a:p>
            <a:endParaRPr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b="1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b="1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Domain and Corpus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The domain includes financial risk analysis, credit scoring, and loan approval processes.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The corpus will consist of financial regulations, credit risk datasets, loan application data, and industry reports.</a:t>
            </a:r>
          </a:p>
          <a:p>
            <a:pPr>
              <a:buNone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sz="18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C38A64F-C39D-817C-0D14-EDA0741470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57"/>
    </mc:Choice>
    <mc:Fallback xmlns="">
      <p:transition spd="slow" advTm="2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>
                <a:latin typeface="Arial" pitchFamily="34" charset="0"/>
                <a:cs typeface="Arial" pitchFamily="34" charset="0"/>
              </a:rPr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sz="2000">
                <a:latin typeface="Arial" pitchFamily="34" charset="0"/>
                <a:cs typeface="Arial" pitchFamily="34" charset="0"/>
              </a:rPr>
              <a:t>Build a RAG-based system for loan risk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  </a:t>
            </a:r>
            <a:r>
              <a:rPr sz="2000">
                <a:latin typeface="Arial" pitchFamily="34" charset="0"/>
                <a:cs typeface="Arial" pitchFamily="34" charset="0"/>
              </a:rPr>
              <a:t>assessment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  <a:endParaRPr sz="200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Retrieve similar case profiles, guidelines, and decisions from prior data.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sz="2000">
                <a:latin typeface="Arial" pitchFamily="34" charset="0"/>
                <a:cs typeface="Arial" pitchFamily="34" charset="0"/>
              </a:rPr>
              <a:t>Generate explainable outputs using LLMs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  <a:endParaRPr sz="200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sz="2000">
                <a:latin typeface="Arial" pitchFamily="34" charset="0"/>
                <a:cs typeface="Arial" pitchFamily="34" charset="0"/>
              </a:rPr>
              <a:t>Compare open-source LLM performance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None/>
            </a:pPr>
            <a:endParaRPr lang="en-US" sz="2000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sz="20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0"/>
            <a:ext cx="3429000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552988D-D54E-E0AC-C45E-502D1E737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1"/>
    </mc:Choice>
    <mc:Fallback xmlns="">
      <p:transition spd="slow" advTm="24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Value of the 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Banking decisions often lack transparency — this system supports explainable AI.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Helps junior analysts by learning from prior loan decisions and credit policies.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Can serve as a foundation for credit risk advisory tools in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fintech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or microfinance.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Bridges the gap between structured financial data and natural language reasoning.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5B3D6A-A966-99F0-88A1-8B65C1121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93"/>
    </mc:Choice>
    <mc:Fallback xmlns="">
      <p:transition spd="slow" advTm="35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State of the Art in RAG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RAG Basics</a:t>
            </a:r>
            <a:r>
              <a:rPr lang="en-US" dirty="0">
                <a:latin typeface="Arial" pitchFamily="34" charset="0"/>
                <a:cs typeface="Arial" pitchFamily="34" charset="0"/>
              </a:rPr>
              <a:t>:</a:t>
            </a:r>
          </a:p>
          <a:p>
            <a:pPr lvl="0"/>
            <a:r>
              <a:rPr lang="en-US" dirty="0">
                <a:latin typeface="Arial" pitchFamily="34" charset="0"/>
                <a:cs typeface="Arial" pitchFamily="34" charset="0"/>
              </a:rPr>
              <a:t>Combines retrieval (e.g., FAISS/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Chroma</a:t>
            </a:r>
            <a:r>
              <a:rPr lang="en-US" dirty="0">
                <a:latin typeface="Arial" pitchFamily="34" charset="0"/>
                <a:cs typeface="Arial" pitchFamily="34" charset="0"/>
              </a:rPr>
              <a:t>) with generative models (LLMs).</a:t>
            </a:r>
          </a:p>
          <a:p>
            <a:pPr lvl="0"/>
            <a:r>
              <a:rPr lang="en-US" dirty="0">
                <a:latin typeface="Arial" pitchFamily="34" charset="0"/>
                <a:cs typeface="Arial" pitchFamily="34" charset="0"/>
              </a:rPr>
              <a:t>Introduced by Lewis et al., 2020 for open-domain Q&amp;A.</a:t>
            </a:r>
          </a:p>
          <a:p>
            <a:pPr lvl="0"/>
            <a:r>
              <a:rPr lang="en-US" dirty="0">
                <a:latin typeface="Arial" pitchFamily="34" charset="0"/>
                <a:cs typeface="Arial" pitchFamily="34" charset="0"/>
              </a:rPr>
              <a:t>Extensively used in legal, medical, and enterprise Q&amp;A.</a:t>
            </a:r>
          </a:p>
          <a:p>
            <a:pPr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Relevant Works</a:t>
            </a:r>
            <a:r>
              <a:rPr lang="en-US" dirty="0">
                <a:latin typeface="Arial" pitchFamily="34" charset="0"/>
                <a:cs typeface="Arial" pitchFamily="34" charset="0"/>
              </a:rPr>
              <a:t>:</a:t>
            </a:r>
          </a:p>
          <a:p>
            <a:pPr lvl="0"/>
            <a:r>
              <a:rPr lang="en-US" i="1" dirty="0">
                <a:latin typeface="Arial" pitchFamily="34" charset="0"/>
                <a:cs typeface="Arial" pitchFamily="34" charset="0"/>
              </a:rPr>
              <a:t>Lewis et al., 2020, “Retrieval-Augmented Generation for Knowledge-Intensive NLP”.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i="1" dirty="0" err="1">
                <a:latin typeface="Arial" pitchFamily="34" charset="0"/>
                <a:cs typeface="Arial" pitchFamily="34" charset="0"/>
              </a:rPr>
              <a:t>LangChain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 and Haystack frameworks have enabled practical RAG applications.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i="1" dirty="0">
                <a:latin typeface="Arial" pitchFamily="34" charset="0"/>
                <a:cs typeface="Arial" pitchFamily="34" charset="0"/>
              </a:rPr>
              <a:t>Recent advances in lightweight LLMs like Mistral, Phi-3 make RAG systems feasible on local machines.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Challenges</a:t>
            </a:r>
            <a:r>
              <a:rPr lang="en-US" dirty="0">
                <a:latin typeface="Arial" pitchFamily="34" charset="0"/>
                <a:cs typeface="Arial" pitchFamily="34" charset="0"/>
              </a:rPr>
              <a:t>:</a:t>
            </a:r>
          </a:p>
          <a:p>
            <a:pPr lvl="0"/>
            <a:r>
              <a:rPr lang="en-US" dirty="0">
                <a:latin typeface="Arial" pitchFamily="34" charset="0"/>
                <a:cs typeface="Arial" pitchFamily="34" charset="0"/>
              </a:rPr>
              <a:t>Domain adaptation.</a:t>
            </a:r>
          </a:p>
          <a:p>
            <a:pPr lvl="0"/>
            <a:r>
              <a:rPr lang="en-US" dirty="0">
                <a:latin typeface="Arial" pitchFamily="34" charset="0"/>
                <a:cs typeface="Arial" pitchFamily="34" charset="0"/>
              </a:rPr>
              <a:t>Relevance scoring.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Evaluation without human label.</a:t>
            </a:r>
            <a:endParaRPr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EFE13D4-AAAB-4F5A-9820-45128D48C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72"/>
    </mc:Choice>
    <mc:Fallback xmlns="">
      <p:transition spd="slow" advTm="47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400" dirty="0">
                <a:solidFill>
                  <a:srgbClr val="1B1B27"/>
                </a:solidFill>
                <a:latin typeface="Arial" pitchFamily="34" charset="0"/>
                <a:ea typeface="Alexandria" pitchFamily="34" charset="-122"/>
                <a:cs typeface="Arial" pitchFamily="34" charset="0"/>
              </a:rPr>
              <a:t>Review of State of the Art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1597919"/>
            <a:ext cx="708794" cy="113407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19" y="3000848"/>
            <a:ext cx="708794" cy="113407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19" y="4741207"/>
            <a:ext cx="708794" cy="11340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1661" y="1597919"/>
            <a:ext cx="579451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404155"/>
                </a:solidFill>
                <a:latin typeface="Arial" pitchFamily="34" charset="0"/>
                <a:ea typeface="Alexandria" pitchFamily="34" charset="-122"/>
                <a:cs typeface="Arial" pitchFamily="34" charset="0"/>
              </a:rPr>
              <a:t>RAG Basics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Combines retrieval with generative models.</a:t>
            </a:r>
          </a:p>
          <a:p>
            <a:endParaRPr lang="en-US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endParaRPr lang="en-US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04155"/>
                </a:solidFill>
                <a:latin typeface="Arial" pitchFamily="34" charset="0"/>
                <a:ea typeface="Alexandria" pitchFamily="34" charset="-122"/>
                <a:cs typeface="Arial" pitchFamily="34" charset="0"/>
              </a:rPr>
              <a:t>Relevant Works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LangChain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Haystack enabled RAG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applications.</a:t>
            </a:r>
          </a:p>
          <a:p>
            <a:endParaRPr lang="en-US" dirty="0">
              <a:solidFill>
                <a:srgbClr val="404155"/>
              </a:solidFill>
              <a:latin typeface="Arial" pitchFamily="34" charset="0"/>
              <a:ea typeface="Alexandria" pitchFamily="34" charset="-122"/>
              <a:cs typeface="Arial" pitchFamily="34" charset="0"/>
            </a:endParaRPr>
          </a:p>
          <a:p>
            <a:endParaRPr lang="en-US" dirty="0">
              <a:solidFill>
                <a:srgbClr val="404155"/>
              </a:solidFill>
              <a:latin typeface="Arial" pitchFamily="34" charset="0"/>
              <a:ea typeface="Alexandria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04155"/>
                </a:solidFill>
                <a:latin typeface="Arial" pitchFamily="34" charset="0"/>
                <a:ea typeface="Alexandria" pitchFamily="34" charset="-122"/>
                <a:cs typeface="Arial" pitchFamily="34" charset="0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Domain adaptation and relevance scoring.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0"/>
            <a:ext cx="3429000" cy="6858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CACEAEB-C686-2263-AFFF-9514E5206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2"/>
    </mc:Choice>
    <mc:Fallback xmlns="">
      <p:transition spd="slow" advTm="21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" pitchFamily="34" charset="0"/>
                <a:cs typeface="Arial" pitchFamily="34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sz="2000" dirty="0">
                <a:latin typeface="Arial" pitchFamily="34" charset="0"/>
                <a:cs typeface="Arial" pitchFamily="34" charset="0"/>
              </a:rPr>
              <a:t>LLMs: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FLAN-T5-Base,LaMini-Flan-T5-248M,Falcon-RW-1B</a:t>
            </a:r>
            <a:endParaRPr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sz="2000" dirty="0">
                <a:latin typeface="Arial" pitchFamily="34" charset="0"/>
                <a:cs typeface="Arial" pitchFamily="34" charset="0"/>
              </a:rPr>
              <a:t>Datasets: German Credit, Lending Club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  <a:endParaRPr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sz="2000" dirty="0">
                <a:latin typeface="Arial" pitchFamily="34" charset="0"/>
                <a:cs typeface="Arial" pitchFamily="34" charset="0"/>
              </a:rPr>
              <a:t>Preprocessing: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      -&gt;Convert rows from German Credit dataset into case narratives.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      -&gt;Store chunks in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ChromaDB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/FAISS.</a:t>
            </a:r>
            <a:endParaRPr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sz="2000" dirty="0">
                <a:latin typeface="Arial" pitchFamily="34" charset="0"/>
                <a:cs typeface="Arial" pitchFamily="34" charset="0"/>
              </a:rPr>
              <a:t>Architecture: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[ User Question ]-&gt;[ Retriever ]-&gt;[ Prompt ]-&gt;[ LLM Model ]-&gt;[ Final Answer ]</a:t>
            </a:r>
          </a:p>
          <a:p>
            <a:pPr>
              <a:buNone/>
            </a:pPr>
            <a:endParaRPr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1104A4F5-96D7-EF44-4A0B-DB6CCF156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86"/>
    </mc:Choice>
    <mc:Fallback xmlns="">
      <p:transition spd="slow" advTm="109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lexandria" charset="-78"/>
                <a:cs typeface="Alexandria" charset="-78"/>
              </a:rPr>
              <a:t>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sz="2000" dirty="0">
                <a:latin typeface="Arial" pitchFamily="34" charset="0"/>
                <a:cs typeface="Arial" pitchFamily="34" charset="0"/>
              </a:rPr>
              <a:t>Working RAG system (Notebook/App)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sz="2000" dirty="0">
                <a:latin typeface="Arial" pitchFamily="34" charset="0"/>
                <a:cs typeface="Arial" pitchFamily="34" charset="0"/>
              </a:rPr>
              <a:t> Case summary corpus and vector DB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  <a:endParaRPr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sz="2000" dirty="0">
                <a:latin typeface="Arial" pitchFamily="34" charset="0"/>
                <a:cs typeface="Arial" pitchFamily="34" charset="0"/>
              </a:rPr>
              <a:t>Output logs from 3 LLMs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sz="2000" dirty="0">
                <a:latin typeface="Arial" pitchFamily="34" charset="0"/>
                <a:cs typeface="Arial" pitchFamily="34" charset="0"/>
              </a:rPr>
              <a:t> Comparison table of LLM results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sz="2000" dirty="0">
                <a:latin typeface="Arial" pitchFamily="34" charset="0"/>
                <a:cs typeface="Arial" pitchFamily="34" charset="0"/>
              </a:rPr>
              <a:t> Final Report and Slide Deck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  <a:endParaRPr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BEBA150F-E023-718A-79BA-85AFB14D2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76"/>
    </mc:Choice>
    <mc:Fallback xmlns="">
      <p:transition spd="slow" advTm="19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sz="3500">
                <a:latin typeface="Arial" pitchFamily="34" charset="0"/>
                <a:cs typeface="Arial" pitchFamily="34" charset="0"/>
              </a:rPr>
              <a:t>Evaluation Methodology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404155"/>
                </a:solidFill>
                <a:latin typeface="Arial" panose="020B0604020202020204" pitchFamily="34" charset="0"/>
                <a:ea typeface="Alexandria" pitchFamily="34" charset="-122"/>
                <a:cs typeface="Arial" panose="020B0604020202020204" pitchFamily="34" charset="0"/>
              </a:rPr>
              <a:t>Relevance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     Does the model use retrieved info accurately?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404155"/>
                </a:solidFill>
                <a:latin typeface="Arial" panose="020B0604020202020204" pitchFamily="34" charset="0"/>
                <a:ea typeface="Alexandria" pitchFamily="34" charset="-122"/>
                <a:cs typeface="Arial" panose="020B0604020202020204" pitchFamily="34" charset="0"/>
              </a:rPr>
              <a:t>Correctness</a:t>
            </a:r>
          </a:p>
          <a:p>
            <a:pPr>
              <a:buNone/>
            </a:pPr>
            <a:r>
              <a:rPr lang="en-US" sz="18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     Is the risk prediction consistent?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err="1">
                <a:solidFill>
                  <a:srgbClr val="404155"/>
                </a:solidFill>
                <a:latin typeface="Arial" panose="020B0604020202020204" pitchFamily="34" charset="0"/>
                <a:ea typeface="Alexandria" pitchFamily="34" charset="-122"/>
                <a:cs typeface="Arial" panose="020B0604020202020204" pitchFamily="34" charset="0"/>
              </a:rPr>
              <a:t>Explainability</a:t>
            </a:r>
            <a:endParaRPr lang="en-US" sz="2000" dirty="0">
              <a:solidFill>
                <a:srgbClr val="404155"/>
              </a:solidFill>
              <a:latin typeface="Arial" panose="020B0604020202020204" pitchFamily="34" charset="0"/>
              <a:ea typeface="Alexandria" pitchFamily="34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    </a:t>
            </a:r>
            <a:r>
              <a:rPr lang="en-US" sz="18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Does the model justify the prediction clearly?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404155"/>
                </a:solidFill>
                <a:latin typeface="Arial" panose="020B0604020202020204" pitchFamily="34" charset="0"/>
                <a:ea typeface="Alexandria" pitchFamily="34" charset="-122"/>
                <a:cs typeface="Arial" panose="020B0604020202020204" pitchFamily="34" charset="0"/>
              </a:rPr>
              <a:t>Fluency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404155"/>
                </a:solidFill>
                <a:latin typeface="Arial" panose="020B0604020202020204" pitchFamily="34" charset="0"/>
                <a:ea typeface="Nobile" pitchFamily="34" charset="-122"/>
                <a:cs typeface="Arial" panose="020B0604020202020204" pitchFamily="34" charset="0"/>
              </a:rPr>
              <a:t>      Is the response natural and readable?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16" y="0"/>
            <a:ext cx="3399183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481</Words>
  <Application>Microsoft Office PowerPoint</Application>
  <PresentationFormat>On-screen Show (4:3)</PresentationFormat>
  <Paragraphs>81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Alexandria</vt:lpstr>
      <vt:lpstr>Arial</vt:lpstr>
      <vt:lpstr>Calibri</vt:lpstr>
      <vt:lpstr>Nobile</vt:lpstr>
      <vt:lpstr>Wingdings</vt:lpstr>
      <vt:lpstr>Office Theme</vt:lpstr>
      <vt:lpstr>TEAM MEMBERS</vt:lpstr>
      <vt:lpstr>Project Topic</vt:lpstr>
      <vt:lpstr>Project Objectives</vt:lpstr>
      <vt:lpstr>Value of the Project</vt:lpstr>
      <vt:lpstr>State of the Art in RAG </vt:lpstr>
      <vt:lpstr>Review of State of the Art</vt:lpstr>
      <vt:lpstr>Approach</vt:lpstr>
      <vt:lpstr>Deliverables</vt:lpstr>
      <vt:lpstr>Evaluation Methodology</vt:lpstr>
      <vt:lpstr>Results</vt:lpstr>
      <vt:lpstr>PowerPoint Presentation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</dc:title>
  <dc:subject/>
  <dc:creator/>
  <cp:keywords/>
  <dc:description>generated using python-pptx</dc:description>
  <cp:lastModifiedBy>Nelluru, Sai Kiran</cp:lastModifiedBy>
  <cp:revision>8</cp:revision>
  <dcterms:created xsi:type="dcterms:W3CDTF">2013-01-27T09:14:16Z</dcterms:created>
  <dcterms:modified xsi:type="dcterms:W3CDTF">2025-05-05T00:54:00Z</dcterms:modified>
  <cp:category/>
</cp:coreProperties>
</file>